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5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crosoft Office User" initials="MOU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129"/>
    <p:restoredTop sz="94714"/>
  </p:normalViewPr>
  <p:slideViewPr>
    <p:cSldViewPr snapToGrid="0" snapToObjects="1">
      <p:cViewPr varScale="1">
        <p:scale>
          <a:sx n="109" d="100"/>
          <a:sy n="109" d="100"/>
        </p:scale>
        <p:origin x="216" y="11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png>
</file>

<file path=ppt/media/image10.tiff>
</file>

<file path=ppt/media/image11.tiff>
</file>

<file path=ppt/media/image12.png>
</file>

<file path=ppt/media/image2.png>
</file>

<file path=ppt/media/image3.png>
</file>

<file path=ppt/media/image4.png>
</file>

<file path=ppt/media/image40.png>
</file>

<file path=ppt/media/image5.png>
</file>

<file path=ppt/media/image50.png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F6992-4B3B-4743-81B7-94DABF2132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AB72C-A7A9-4D4F-AE44-0BBE1AF370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742E3D-2321-E545-8713-1CCC3E9BFA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827264-3884-E04C-B825-A49043D4AA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440784-45C6-AA45-BB42-E1FEE26AB2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37059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04213A-E021-5849-933D-680BC6F48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94A4476-CAFF-5D4F-8EFC-5277C3E5D8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76391E-A102-A44A-9BB2-D3294D05C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E2359-B882-634A-B9A4-CBEDFAAE3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FA6DCD-5631-8B4F-A918-CEA1532318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1168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D5A8D5-B2D3-9045-877C-BC55E013C9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9F479F9-0C4C-2445-9798-A1B8AAE095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74488C-819F-B447-8643-9A18E14242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26829D-D414-A74C-A567-9BDA178D8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C78FC8-9781-F74E-BCA0-29D9B9B9D6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89743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843CF-D950-CA4B-9939-331DA59B4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72451-9DA7-D448-A54D-452D29C61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E09BB7-346B-AA4B-AF5D-CF51F721A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DC5A7-FF85-1B47-95B9-05922119F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02FDDB-5D2F-F549-BE38-D36BBF3310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923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696118-D4FA-5948-8712-2146EE0656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D8207D-3888-5843-A765-4513DDC8A0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637E9-0DDE-C94F-88F7-06AB0BAF9B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349E36-474B-B344-817F-A6F3F4484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1FBCF2-8EC3-414D-9F30-277C3F8A91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927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AB7685-C438-9B4A-A12A-44E972A60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3EC657-A712-484C-A99A-3133746011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DAE8F6-C29B-B44B-B5B7-E4505B37F1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88D2A-9D52-7C46-AD97-445B99D09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BEC18C-2C08-8543-8197-A2186C6BC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77DD71-356B-A146-B400-2478A08A7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3196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877CE-2BE1-0A4E-B62D-EB078D762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9F2354-6A1B-1C47-AB82-0E571E6494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A90978-6BBB-6E47-BA63-07F2630F10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BBF5AD-93FE-A048-A088-E5157923778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8FF2DE-D6EC-AD4D-9054-486E2CB72D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1F5ABEA-F4EB-9549-9F44-1B13F7E06B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45B0046-1DC4-6D48-B1CB-5A0CFC9FB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6473494-234E-0C44-B85C-844BD980F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403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32BAC3-303E-4A48-95A1-2E77B3329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E609815-FFF1-F348-8CF7-1CF482BA9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9B1D65-5914-CE4E-AF7B-77B893955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CEC0DF-4093-3445-9FEE-700548389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3031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25C6959-D1AF-4140-B834-D50214D4E0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34B1D73-D426-9E44-9CF2-6BCBE498B7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249CCC-9315-6D49-A1FE-32A7572A7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62221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046D6-566D-5E40-B16F-8B85B61363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CBB4D3-1511-C54E-8FA3-4A0CFCA229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7F47FE-B29C-E04C-9A5A-FCE164A711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1C5C3-78A9-6144-896E-05A253D3A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E22D98-DB75-0F42-82E1-CE56D5145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6312BF-56E5-0548-B304-BB04D9116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6575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0CAB2-E464-B944-A586-3F5FFD4E4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C6FC37-1B72-F644-B137-1534D1299D8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9D89A3-5A86-DA4D-B8BB-E97EAA4FDA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78707D-9C0E-CB4C-9B92-FD091A785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CF620-8926-3D4C-B021-C1B67DC0E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0F134-D13F-7C4A-8275-BCC8F896D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997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4BCF25E-FF86-8A43-9C05-C9D26F0E8C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C3073-5412-8B42-8C1B-22E73E89A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DF5BAA-2450-7445-882F-85D6565F8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171D2-9EAB-CD40-8782-5BC390B17C70}" type="datetimeFigureOut">
              <a:rPr lang="en-US" smtClean="0"/>
              <a:t>12/5/21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D2F1A3-1D2A-924E-8BFC-0DB3255A67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300568-AC26-8346-87B4-7FB69993144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BEF36-39F0-6243-9DBA-2314EE1677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4226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companiesmarketcap.com/" TargetMode="External"/><Relationship Id="rId2" Type="http://schemas.openxmlformats.org/officeDocument/2006/relationships/hyperlink" Target="http://leihsia.com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introcs.cs.princeton.edu/java/11hello/" TargetMode="External"/><Relationship Id="rId2" Type="http://schemas.openxmlformats.org/officeDocument/2006/relationships/hyperlink" Target="https://github.com/lei-hsia/ap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columbiaspectator.com/spectrum/2017/11/15/why-w1004-the-lowdown-on-professor-cannons-introduction-to-computer-science-and-programming-in-java/" TargetMode="External"/><Relationship Id="rId4" Type="http://schemas.openxmlformats.org/officeDocument/2006/relationships/hyperlink" Target="https://www.oracle.com/java/technologies/downloads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F1F52-08EA-4346-BC62-1E070517F2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9265" y="404734"/>
            <a:ext cx="9688643" cy="661832"/>
          </a:xfrm>
        </p:spPr>
        <p:txBody>
          <a:bodyPr>
            <a:normAutofit fontScale="90000"/>
          </a:bodyPr>
          <a:lstStyle/>
          <a:p>
            <a:r>
              <a:rPr lang="en-US" sz="4400" dirty="0">
                <a:latin typeface="Marion" panose="02020502060400020003" pitchFamily="18" charset="77"/>
              </a:rPr>
              <a:t>Chapter2. Intro Java Language Features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A14B8B-D9FA-AE45-9893-6C2DA370AB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91586" y="1066566"/>
            <a:ext cx="9144000" cy="342509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latin typeface="Marion" panose="02020502060400020003" pitchFamily="18" charset="77"/>
              </a:rPr>
              <a:t>@Lei;  4</a:t>
            </a:r>
            <a:r>
              <a:rPr lang="en-US" baseline="30000" dirty="0">
                <a:latin typeface="Marion" panose="02020502060400020003" pitchFamily="18" charset="77"/>
              </a:rPr>
              <a:t>th</a:t>
            </a:r>
            <a:r>
              <a:rPr lang="en-US" dirty="0">
                <a:latin typeface="Marion" panose="02020502060400020003" pitchFamily="18" charset="77"/>
              </a:rPr>
              <a:t>, Dec. 2021</a:t>
            </a:r>
          </a:p>
          <a:p>
            <a:endParaRPr lang="en-US" dirty="0">
              <a:latin typeface="Marion" panose="02020502060400020003" pitchFamily="18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C477231-C4D4-214C-819F-3F48DF7E68D6}"/>
              </a:ext>
            </a:extLst>
          </p:cNvPr>
          <p:cNvSpPr txBox="1"/>
          <p:nvPr/>
        </p:nvSpPr>
        <p:spPr>
          <a:xfrm>
            <a:off x="1391586" y="1863309"/>
            <a:ext cx="91440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Marion" panose="02020502060400020003" pitchFamily="18" charset="77"/>
              </a:rPr>
              <a:t>Warm-up</a:t>
            </a:r>
          </a:p>
          <a:p>
            <a:r>
              <a:rPr lang="en-US" sz="2400" dirty="0"/>
              <a:t>  Self-introduction:</a:t>
            </a:r>
          </a:p>
          <a:p>
            <a:pPr lvl="1"/>
            <a:r>
              <a:rPr lang="en-US" sz="2400" dirty="0">
                <a:hlinkClick r:id="rId2"/>
              </a:rPr>
              <a:t>Personal site</a:t>
            </a:r>
            <a:endParaRPr lang="en-US" sz="2400" dirty="0"/>
          </a:p>
          <a:p>
            <a:r>
              <a:rPr lang="en-US" sz="2400" dirty="0"/>
              <a:t>  Classes</a:t>
            </a:r>
          </a:p>
          <a:p>
            <a:pPr lvl="1"/>
            <a:r>
              <a:rPr lang="en-US" sz="2400" dirty="0"/>
              <a:t>… </a:t>
            </a:r>
          </a:p>
          <a:p>
            <a:r>
              <a:rPr lang="en-US" sz="2400" dirty="0"/>
              <a:t>  Industry: </a:t>
            </a:r>
          </a:p>
          <a:p>
            <a:pPr lvl="1"/>
            <a:r>
              <a:rPr lang="en-US" sz="2400" dirty="0">
                <a:hlinkClick r:id="rId3"/>
              </a:rPr>
              <a:t>By market cap</a:t>
            </a:r>
            <a:endParaRPr lang="en-US" sz="2400" dirty="0"/>
          </a:p>
          <a:p>
            <a:pPr lvl="1"/>
            <a:r>
              <a:rPr lang="en-US" sz="2400" dirty="0"/>
              <a:t>By Tech Stack:</a:t>
            </a:r>
          </a:p>
          <a:p>
            <a:pPr lvl="2"/>
            <a:r>
              <a:rPr lang="en-US" sz="2400" dirty="0"/>
              <a:t>Structures</a:t>
            </a:r>
          </a:p>
          <a:p>
            <a:pPr lvl="2"/>
            <a:r>
              <a:rPr lang="en-US" sz="2400" dirty="0"/>
              <a:t>Technologies </a:t>
            </a:r>
          </a:p>
          <a:p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B96B20B-82D9-A441-8953-E1F9D14118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1109" y="1574616"/>
            <a:ext cx="5502221" cy="17192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63EAE5-805C-AE45-92E2-8E4AC33574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29527" y="3293867"/>
            <a:ext cx="6006059" cy="3483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228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22F74B-8690-344C-83D6-0461E3B45E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9157"/>
          </a:xfrm>
        </p:spPr>
        <p:txBody>
          <a:bodyPr/>
          <a:lstStyle/>
          <a:p>
            <a:r>
              <a:rPr lang="en-US" dirty="0">
                <a:latin typeface="Marion" panose="02020502060400020003" pitchFamily="18" charset="77"/>
              </a:rPr>
              <a:t>Exceptions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381CA-B0F3-B542-9207-061038EAC0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4282"/>
            <a:ext cx="10515600" cy="5261548"/>
          </a:xfrm>
        </p:spPr>
        <p:txBody>
          <a:bodyPr/>
          <a:lstStyle/>
          <a:p>
            <a:r>
              <a:rPr lang="en-US" dirty="0"/>
              <a:t>Exceptions: error conditions that occur during Java program.</a:t>
            </a:r>
          </a:p>
          <a:p>
            <a:pPr lvl="1"/>
            <a:r>
              <a:rPr lang="en-US" dirty="0"/>
              <a:t>Unchecked exceptions: automatically handled by JVM</a:t>
            </a: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lvl="1"/>
            <a:r>
              <a:rPr lang="en-US" dirty="0"/>
              <a:t>Checked exceptions</a:t>
            </a:r>
          </a:p>
          <a:p>
            <a:pPr marL="457200" lvl="1" indent="0">
              <a:buNone/>
            </a:pPr>
            <a:r>
              <a:rPr lang="en-US" dirty="0"/>
              <a:t>   (Not required)</a:t>
            </a:r>
          </a:p>
          <a:p>
            <a:pPr lvl="2"/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throws</a:t>
            </a:r>
          </a:p>
          <a:p>
            <a:pPr lvl="2"/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throw</a:t>
            </a:r>
          </a:p>
          <a:p>
            <a:pPr lvl="2"/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try…catch…finally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B43AD0A-A0E7-5B49-94E1-6ECD4D2695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314571"/>
              </p:ext>
            </p:extLst>
          </p:nvPr>
        </p:nvGraphicFramePr>
        <p:xfrm>
          <a:off x="1717207" y="1933869"/>
          <a:ext cx="4378793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78793">
                  <a:extLst>
                    <a:ext uri="{9D8B030D-6E8A-4147-A177-3AD203B41FA5}">
                      <a16:colId xmlns:a16="http://schemas.microsoft.com/office/drawing/2014/main" val="37638327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ArithmeticException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5225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NullPointerException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2650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ArrayIndexOutOfBoundsException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50492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IndexOutOfBoundsException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97293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IllegalArgumentException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90916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ConcurrentModificationException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498130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1E0C1E2B-5EA7-394B-9E41-8A74BF542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3861" y="4230818"/>
            <a:ext cx="7378387" cy="227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056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7D5AF-3BF3-1E47-8326-BFBA02E3C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923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Marion" panose="02020502060400020003" pitchFamily="18" charset="77"/>
              </a:rPr>
              <a:t>In/Out (I/O)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9B2D2-453E-7C45-821F-C128955C107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74362"/>
            <a:ext cx="10515600" cy="5202601"/>
          </a:xfrm>
        </p:spPr>
        <p:txBody>
          <a:bodyPr>
            <a:normAutofit/>
          </a:bodyPr>
          <a:lstStyle/>
          <a:p>
            <a:r>
              <a:rPr lang="en-US" dirty="0"/>
              <a:t>AP:</a:t>
            </a:r>
          </a:p>
          <a:p>
            <a:pPr lvl="1"/>
            <a:r>
              <a:rPr lang="en-US" dirty="0"/>
              <a:t>Input: 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double x = … ;  // read user input</a:t>
            </a:r>
          </a:p>
          <a:p>
            <a:pPr lvl="1"/>
            <a:r>
              <a:rPr lang="en-US" dirty="0"/>
              <a:t>Output: </a:t>
            </a:r>
            <a:r>
              <a:rPr lang="en-US" sz="1600" dirty="0" err="1">
                <a:solidFill>
                  <a:srgbClr val="7030A0"/>
                </a:solidFill>
                <a:latin typeface="Monaco" pitchFamily="2" charset="77"/>
              </a:rPr>
              <a:t>System.out.print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 ;  </a:t>
            </a:r>
            <a:r>
              <a:rPr lang="en-US" sz="1600" dirty="0" err="1">
                <a:solidFill>
                  <a:srgbClr val="7030A0"/>
                </a:solidFill>
                <a:latin typeface="Monaco" pitchFamily="2" charset="77"/>
              </a:rPr>
              <a:t>System.out.println</a:t>
            </a:r>
            <a:endParaRPr lang="en-US" sz="1600" dirty="0">
              <a:solidFill>
                <a:srgbClr val="7030A0"/>
              </a:solidFill>
              <a:latin typeface="Monaco" pitchFamily="2" charset="77"/>
            </a:endParaRPr>
          </a:p>
          <a:p>
            <a:pPr lvl="2"/>
            <a:r>
              <a:rPr lang="en-US" dirty="0"/>
              <a:t>Escape sequence:  \n; \”; \\ 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Real example: </a:t>
            </a:r>
            <a:r>
              <a:rPr lang="en-US" sz="2400" dirty="0">
                <a:solidFill>
                  <a:srgbClr val="7030A0"/>
                </a:solidFill>
                <a:latin typeface="Monaco" pitchFamily="2" charset="77"/>
              </a:rPr>
              <a:t>Scanner</a:t>
            </a:r>
            <a:r>
              <a:rPr lang="en-US" dirty="0"/>
              <a:t> (not required)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Monaco" pitchFamily="2" charset="77"/>
              </a:rPr>
              <a:t>	public static void 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main(String[] </a:t>
            </a: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args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) {</a:t>
            </a:r>
            <a:br>
              <a:rPr lang="en-US" sz="1800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   	    Scanner in = </a:t>
            </a:r>
            <a:r>
              <a:rPr lang="en-US" sz="1800" b="1" dirty="0">
                <a:solidFill>
                  <a:srgbClr val="7030A0"/>
                </a:solidFill>
                <a:latin typeface="Monaco" pitchFamily="2" charset="77"/>
              </a:rPr>
              <a:t>new 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Scanner(</a:t>
            </a: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System.</a:t>
            </a:r>
            <a:r>
              <a:rPr lang="en-US" sz="1800" b="1" i="1" dirty="0" err="1">
                <a:solidFill>
                  <a:srgbClr val="7030A0"/>
                </a:solidFill>
                <a:latin typeface="Monaco" pitchFamily="2" charset="77"/>
              </a:rPr>
              <a:t>in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);</a:t>
            </a:r>
            <a:br>
              <a:rPr lang="en-US" sz="1800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   	    </a:t>
            </a: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System.</a:t>
            </a:r>
            <a:r>
              <a:rPr lang="en-US" sz="1800" b="1" i="1" dirty="0" err="1">
                <a:solidFill>
                  <a:srgbClr val="7030A0"/>
                </a:solidFill>
                <a:latin typeface="Monaco" pitchFamily="2" charset="77"/>
              </a:rPr>
              <a:t>out</a:t>
            </a: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.print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(</a:t>
            </a:r>
            <a:r>
              <a:rPr lang="en-US" sz="1800" b="1" dirty="0">
                <a:solidFill>
                  <a:srgbClr val="7030A0"/>
                </a:solidFill>
                <a:latin typeface="Monaco" pitchFamily="2" charset="77"/>
              </a:rPr>
              <a:t>"Enter your name: "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);</a:t>
            </a:r>
            <a:br>
              <a:rPr lang="en-US" sz="1800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   	    String name = </a:t>
            </a: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in.nextLine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();</a:t>
            </a:r>
            <a:br>
              <a:rPr lang="en-US" sz="1800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   	    </a:t>
            </a: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System.</a:t>
            </a:r>
            <a:r>
              <a:rPr lang="en-US" sz="1800" b="1" i="1" dirty="0" err="1">
                <a:solidFill>
                  <a:srgbClr val="7030A0"/>
                </a:solidFill>
                <a:latin typeface="Monaco" pitchFamily="2" charset="77"/>
              </a:rPr>
              <a:t>out</a:t>
            </a: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.println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(</a:t>
            </a:r>
            <a:r>
              <a:rPr lang="en-US" sz="1800" b="1" dirty="0">
                <a:solidFill>
                  <a:srgbClr val="7030A0"/>
                </a:solidFill>
                <a:latin typeface="Monaco" pitchFamily="2" charset="77"/>
              </a:rPr>
              <a:t>"Name is: " 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+ name);</a:t>
            </a:r>
            <a:br>
              <a:rPr lang="en-US" sz="1800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   	    </a:t>
            </a: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in.close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();</a:t>
            </a:r>
            <a:br>
              <a:rPr lang="en-US" sz="1800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	}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11DD848-AE0E-634F-B97F-9023500B77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14096625"/>
              </p:ext>
            </p:extLst>
          </p:nvPr>
        </p:nvGraphicFramePr>
        <p:xfrm>
          <a:off x="8139657" y="2088388"/>
          <a:ext cx="3072985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81399">
                  <a:extLst>
                    <a:ext uri="{9D8B030D-6E8A-4147-A177-3AD203B41FA5}">
                      <a16:colId xmlns:a16="http://schemas.microsoft.com/office/drawing/2014/main" val="427036013"/>
                    </a:ext>
                  </a:extLst>
                </a:gridCol>
                <a:gridCol w="2191586">
                  <a:extLst>
                    <a:ext uri="{9D8B030D-6E8A-4147-A177-3AD203B41FA5}">
                      <a16:colId xmlns:a16="http://schemas.microsoft.com/office/drawing/2014/main" val="23046160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\n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Newline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23504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\”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Double  quote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92033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\\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backslash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52929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4020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A6719-7CE8-7D4D-A08A-B4CFFAAF7D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9059"/>
          </a:xfrm>
        </p:spPr>
        <p:txBody>
          <a:bodyPr/>
          <a:lstStyle/>
          <a:p>
            <a:r>
              <a:rPr lang="en-US" dirty="0">
                <a:latin typeface="Marion" panose="02020502060400020003" pitchFamily="18" charset="77"/>
              </a:rPr>
              <a:t>Summary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35D5-5BF9-6E4D-8C4C-C75E745BD6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4184"/>
            <a:ext cx="10515600" cy="4932779"/>
          </a:xfrm>
        </p:spPr>
        <p:txBody>
          <a:bodyPr/>
          <a:lstStyle/>
          <a:p>
            <a:r>
              <a:rPr lang="en-US" dirty="0"/>
              <a:t>Packages and Classes</a:t>
            </a:r>
          </a:p>
          <a:p>
            <a:r>
              <a:rPr lang="en-US" dirty="0"/>
              <a:t>Types and Identifiers</a:t>
            </a:r>
          </a:p>
          <a:p>
            <a:r>
              <a:rPr lang="en-US" dirty="0"/>
              <a:t>Operators</a:t>
            </a:r>
          </a:p>
          <a:p>
            <a:r>
              <a:rPr lang="en-US" dirty="0"/>
              <a:t>Control flow</a:t>
            </a:r>
          </a:p>
          <a:p>
            <a:r>
              <a:rPr lang="en-US" dirty="0"/>
              <a:t>Exceptions</a:t>
            </a:r>
          </a:p>
          <a:p>
            <a:r>
              <a:rPr lang="en-US" dirty="0"/>
              <a:t>In/Out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Q &amp; A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4924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ED29D-7CA2-8348-910F-B382A30F7E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4235"/>
          </a:xfrm>
        </p:spPr>
        <p:txBody>
          <a:bodyPr/>
          <a:lstStyle/>
          <a:p>
            <a:r>
              <a:rPr lang="en-US" dirty="0">
                <a:latin typeface="Marion" panose="02020502060400020003" pitchFamily="18" charset="77"/>
              </a:rPr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43E172-1191-C849-A7CF-87DB6D84C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61440"/>
            <a:ext cx="10515600" cy="4815523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Barron’s AP, 9e, Roselyn </a:t>
            </a:r>
            <a:r>
              <a:rPr lang="en-US" dirty="0" err="1"/>
              <a:t>Teukolsky</a:t>
            </a:r>
            <a:r>
              <a:rPr lang="en-US" dirty="0"/>
              <a:t>, M.S.</a:t>
            </a:r>
          </a:p>
          <a:p>
            <a:pPr lvl="1"/>
            <a:r>
              <a:rPr lang="en-US" dirty="0"/>
              <a:t>Code: </a:t>
            </a:r>
            <a:r>
              <a:rPr lang="en-US" dirty="0">
                <a:hlinkClick r:id="rId2"/>
              </a:rPr>
              <a:t>https://github.com/lei-hsia/ap</a:t>
            </a:r>
            <a:endParaRPr lang="en-US" dirty="0">
              <a:solidFill>
                <a:srgbClr val="C00000"/>
              </a:solidFill>
            </a:endParaRPr>
          </a:p>
          <a:p>
            <a:pPr lvl="2"/>
            <a:r>
              <a:rPr lang="en-US" dirty="0"/>
              <a:t>Create your </a:t>
            </a:r>
            <a:r>
              <a:rPr lang="en-US" dirty="0" err="1"/>
              <a:t>Github</a:t>
            </a:r>
            <a:r>
              <a:rPr lang="en-US" dirty="0"/>
              <a:t> account</a:t>
            </a:r>
          </a:p>
          <a:p>
            <a:pPr lvl="1"/>
            <a:r>
              <a:rPr lang="en-US" dirty="0">
                <a:hlinkClick r:id="rId3"/>
              </a:rPr>
              <a:t>Princeton University JavaSE</a:t>
            </a:r>
            <a:endParaRPr lang="en-US" dirty="0"/>
          </a:p>
          <a:p>
            <a:pPr lvl="2"/>
            <a:r>
              <a:rPr lang="en-US" dirty="0"/>
              <a:t>(Additional)</a:t>
            </a:r>
          </a:p>
          <a:p>
            <a:pPr lvl="3"/>
            <a:r>
              <a:rPr lang="en-US" dirty="0"/>
              <a:t>Install Java on your computer(link above)</a:t>
            </a:r>
          </a:p>
          <a:p>
            <a:pPr lvl="3"/>
            <a:r>
              <a:rPr lang="en-US" dirty="0"/>
              <a:t>Java archived version: </a:t>
            </a:r>
            <a:r>
              <a:rPr lang="en-US" dirty="0">
                <a:hlinkClick r:id="rId4"/>
              </a:rPr>
              <a:t>Java download</a:t>
            </a:r>
            <a:r>
              <a:rPr lang="en-US" dirty="0"/>
              <a:t>: (Java8/11 recommended)</a:t>
            </a:r>
          </a:p>
          <a:p>
            <a:pPr lvl="1"/>
            <a:r>
              <a:rPr lang="en-US" dirty="0"/>
              <a:t>(Additional: </a:t>
            </a:r>
            <a:r>
              <a:rPr lang="en-US" dirty="0">
                <a:hlinkClick r:id="rId5"/>
              </a:rPr>
              <a:t>Columbia University CS1004 introduction</a:t>
            </a:r>
            <a:r>
              <a:rPr lang="en-US" dirty="0"/>
              <a:t>)</a:t>
            </a:r>
            <a:endParaRPr lang="en-US" sz="1800" dirty="0">
              <a:solidFill>
                <a:srgbClr val="7030A0"/>
              </a:solidFill>
              <a:latin typeface="Monaco" pitchFamily="2" charset="77"/>
            </a:endParaRPr>
          </a:p>
          <a:p>
            <a:pPr lvl="2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763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4C131-5AFF-DF4C-A81F-5A9FEE0676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04109"/>
          </a:xfrm>
        </p:spPr>
        <p:txBody>
          <a:bodyPr/>
          <a:lstStyle/>
          <a:p>
            <a:r>
              <a:rPr lang="en-US" dirty="0">
                <a:latin typeface="Marion" panose="02020502060400020003" pitchFamily="18" charset="77"/>
              </a:rPr>
              <a:t>Packages and Classes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5D164F-2872-504B-B797-C791ED5E5A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169234"/>
            <a:ext cx="8470692" cy="500773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class: blueprints (#class&gt;=1; </a:t>
            </a:r>
            <a:r>
              <a:rPr lang="en-US" i="1" dirty="0"/>
              <a:t>main</a:t>
            </a:r>
            <a:r>
              <a:rPr lang="en-US" dirty="0"/>
              <a:t>)	  </a:t>
            </a:r>
          </a:p>
          <a:p>
            <a:r>
              <a:rPr lang="en-US" dirty="0"/>
              <a:t>package: a bunch of classes(user-defined or from libraries)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e.g. 101: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Programming in Java</a:t>
            </a:r>
          </a:p>
          <a:p>
            <a:pPr marL="0" indent="0">
              <a:buNone/>
            </a:pPr>
            <a:r>
              <a:rPr lang="en-US" dirty="0"/>
              <a:t>	- Write your source code, e.g.  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MyProgram.java</a:t>
            </a:r>
            <a:endParaRPr lang="en-US" sz="2000" dirty="0"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  <a:p>
            <a:pPr marL="0" indent="0">
              <a:buNone/>
            </a:pPr>
            <a:r>
              <a:rPr lang="en-US" dirty="0"/>
              <a:t>	- Compile it: "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javac</a:t>
            </a:r>
            <a:r>
              <a:rPr lang="en-US" sz="20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en-US" sz="20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MyProgram.java</a:t>
            </a:r>
            <a:r>
              <a:rPr lang="en-US" dirty="0"/>
              <a:t>” in terminal</a:t>
            </a:r>
          </a:p>
          <a:p>
            <a:pPr marL="0" indent="0">
              <a:buNone/>
            </a:pPr>
            <a:r>
              <a:rPr lang="en-US" dirty="0"/>
              <a:t>	- Execute(run) it: "</a:t>
            </a:r>
            <a:r>
              <a:rPr lang="en-US" sz="2200" dirty="0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java </a:t>
            </a:r>
            <a:r>
              <a:rPr lang="en-US" sz="2200" dirty="0" err="1"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MyProgram</a:t>
            </a:r>
            <a:r>
              <a:rPr lang="en-US" dirty="0"/>
              <a:t>” in terminal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05AC6E-1B49-2648-B4D9-2166EFB272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137" y="2189379"/>
            <a:ext cx="4500883" cy="172824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E4A53039-E45A-B54E-8B29-D8BC37A95137}"/>
              </a:ext>
            </a:extLst>
          </p:cNvPr>
          <p:cNvSpPr/>
          <p:nvPr/>
        </p:nvSpPr>
        <p:spPr>
          <a:xfrm>
            <a:off x="6310858" y="2551836"/>
            <a:ext cx="472190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7DC9EE0-3B73-4341-94D3-0BFBD55A9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8019" y="2189378"/>
            <a:ext cx="3906101" cy="17282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A613E7-9209-6F4A-AC33-B90A87A24FF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8220" y="3917617"/>
            <a:ext cx="4025900" cy="74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616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CED9DD-7565-8E47-B407-D67905577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36066"/>
            <a:ext cx="10515600" cy="851239"/>
          </a:xfrm>
        </p:spPr>
        <p:txBody>
          <a:bodyPr/>
          <a:lstStyle/>
          <a:p>
            <a:r>
              <a:rPr lang="en-US" dirty="0">
                <a:latin typeface="Marion" panose="02020502060400020003" pitchFamily="18" charset="77"/>
              </a:rPr>
              <a:t>Types and Identifiers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D6E261-4BFE-774F-B0AA-7C6264F8DF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7305"/>
            <a:ext cx="4768121" cy="263499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/>
              <a:t>Primitive types:  </a:t>
            </a:r>
          </a:p>
          <a:p>
            <a:pPr lvl="1"/>
            <a:r>
              <a:rPr lang="en-US" sz="2000" dirty="0" err="1"/>
              <a:t>int</a:t>
            </a:r>
            <a:r>
              <a:rPr lang="en-US" sz="2000" dirty="0"/>
              <a:t>: 32-bit /4 bytes </a:t>
            </a:r>
          </a:p>
          <a:p>
            <a:pPr lvl="1"/>
            <a:r>
              <a:rPr lang="en-US" sz="2000" dirty="0"/>
              <a:t>long: 64-bit / 8 bytes</a:t>
            </a:r>
          </a:p>
          <a:p>
            <a:pPr lvl="1"/>
            <a:r>
              <a:rPr lang="en-US" sz="2000" dirty="0"/>
              <a:t>float: 32-bit </a:t>
            </a:r>
            <a:r>
              <a:rPr lang="en-US" sz="2000" dirty="0">
                <a:solidFill>
                  <a:srgbClr val="C00000"/>
                </a:solidFill>
              </a:rPr>
              <a:t>(never use for money)</a:t>
            </a:r>
          </a:p>
          <a:p>
            <a:pPr lvl="1"/>
            <a:r>
              <a:rPr lang="en-US" sz="2000" dirty="0"/>
              <a:t>double: 64-bit </a:t>
            </a:r>
            <a:r>
              <a:rPr lang="en-US" sz="2000" dirty="0">
                <a:solidFill>
                  <a:srgbClr val="C00000"/>
                </a:solidFill>
              </a:rPr>
              <a:t>(never use for money)</a:t>
            </a:r>
          </a:p>
          <a:p>
            <a:pPr lvl="1"/>
            <a:r>
              <a:rPr lang="en-US" sz="2000" dirty="0" err="1"/>
              <a:t>boolean</a:t>
            </a:r>
            <a:r>
              <a:rPr lang="en-US" sz="2000" dirty="0"/>
              <a:t>: 1-bit: true/false </a:t>
            </a:r>
          </a:p>
          <a:p>
            <a:pPr lvl="1"/>
            <a:r>
              <a:rPr lang="en-US" sz="2000" dirty="0"/>
              <a:t>char: 16-bit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73A9CB-743D-CC4C-893D-66465B2B405F}"/>
              </a:ext>
            </a:extLst>
          </p:cNvPr>
          <p:cNvSpPr txBox="1"/>
          <p:nvPr/>
        </p:nvSpPr>
        <p:spPr>
          <a:xfrm>
            <a:off x="6896723" y="636066"/>
            <a:ext cx="4457077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Casting: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Implicit casting:  </a:t>
            </a:r>
          </a:p>
          <a:p>
            <a:r>
              <a:rPr lang="en-US" sz="2000" dirty="0"/>
              <a:t>	</a:t>
            </a:r>
            <a:r>
              <a:rPr lang="en-US" sz="1600" dirty="0" err="1">
                <a:solidFill>
                  <a:srgbClr val="7030A0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rPr>
              <a:t> num1 = 3;</a:t>
            </a:r>
          </a:p>
          <a:p>
            <a:r>
              <a:rPr lang="en-US" sz="1600" dirty="0">
                <a:solidFill>
                  <a:srgbClr val="7030A0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rPr>
              <a:t>	double real1 = </a:t>
            </a:r>
            <a:r>
              <a:rPr lang="en-US" sz="1600" dirty="0" err="1">
                <a:solidFill>
                  <a:srgbClr val="7030A0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rPr>
              <a:t>num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rPr>
              <a:t>;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Explicit casting: </a:t>
            </a:r>
          </a:p>
          <a:p>
            <a:r>
              <a:rPr lang="en-US" sz="2000" dirty="0"/>
              <a:t>	</a:t>
            </a:r>
            <a:r>
              <a:rPr lang="en-US" sz="1600" dirty="0">
                <a:solidFill>
                  <a:srgbClr val="FF0000"/>
                </a:solidFill>
                <a:latin typeface="Monaco" pitchFamily="2" charset="77"/>
              </a:rPr>
              <a:t>final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rPr>
              <a:t>double PI = 3.14;</a:t>
            </a:r>
          </a:p>
          <a:p>
            <a:r>
              <a:rPr lang="en-US" sz="1600" dirty="0">
                <a:solidFill>
                  <a:srgbClr val="7030A0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rPr>
              <a:t>	</a:t>
            </a:r>
            <a:r>
              <a:rPr lang="en-US" sz="1600" dirty="0" err="1">
                <a:solidFill>
                  <a:srgbClr val="7030A0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rPr>
              <a:t>int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  <a:ea typeface="Menlo" panose="020B0609030804020204" pitchFamily="49" charset="0"/>
                <a:cs typeface="Menlo" panose="020B0609030804020204" pitchFamily="49" charset="0"/>
              </a:rPr>
              <a:t> num2 = (double) PI;</a:t>
            </a:r>
            <a:endParaRPr lang="en-US" sz="1600" dirty="0">
              <a:solidFill>
                <a:srgbClr val="7030A0"/>
              </a:solidFill>
              <a:latin typeface="Monaco" pitchFamily="2" charset="7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Wrong:</a:t>
            </a:r>
          </a:p>
          <a:p>
            <a:r>
              <a:rPr lang="en-US" sz="2000" dirty="0"/>
              <a:t>	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double x = 7.99;</a:t>
            </a:r>
          </a:p>
          <a:p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	</a:t>
            </a:r>
            <a:r>
              <a:rPr lang="en-US" sz="1600" dirty="0" err="1">
                <a:solidFill>
                  <a:srgbClr val="7030A0"/>
                </a:solidFill>
                <a:latin typeface="Monaco" pitchFamily="2" charset="77"/>
              </a:rPr>
              <a:t>int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 y = x;</a:t>
            </a:r>
          </a:p>
          <a:p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E759EFD-89F3-7040-8C13-AD4DE4A12E7D}"/>
                  </a:ext>
                </a:extLst>
              </p:cNvPr>
              <p:cNvSpPr txBox="1"/>
              <p:nvPr/>
            </p:nvSpPr>
            <p:spPr>
              <a:xfrm>
                <a:off x="629587" y="4021608"/>
                <a:ext cx="7585023" cy="378565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Storage (decimal -&gt; binary: 0 / 1)</a:t>
                </a: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Integer: stored exactly: as </a:t>
                </a:r>
                <a:r>
                  <a:rPr lang="en-US" sz="2000" i="1" dirty="0"/>
                  <a:t>strings of bits (bit: 0/1)  </a:t>
                </a:r>
              </a:p>
              <a:p>
                <a:pPr lvl="1"/>
                <a:r>
                  <a:rPr lang="en-US" sz="2000" i="1" dirty="0"/>
                  <a:t>	     e.g.     4 </a:t>
                </a:r>
                <a:r>
                  <a:rPr lang="en-US" sz="2000" i="1" dirty="0">
                    <a:sym typeface="Wingdings" pitchFamily="2" charset="2"/>
                  </a:rPr>
                  <a:t></a:t>
                </a:r>
                <a:r>
                  <a:rPr lang="en-US" sz="2000" i="1" dirty="0"/>
                  <a:t>   0000 0000 0000 0000 0000 0000 0000 0100	</a:t>
                </a:r>
              </a:p>
              <a:p>
                <a:pPr lvl="1"/>
                <a:r>
                  <a:rPr lang="en-US" sz="2000" i="1" dirty="0"/>
                  <a:t>		15 </a:t>
                </a:r>
                <a:r>
                  <a:rPr lang="en-US" sz="2000" i="1" dirty="0">
                    <a:sym typeface="Wingdings" pitchFamily="2" charset="2"/>
                  </a:rPr>
                  <a:t> </a:t>
                </a:r>
                <a:r>
                  <a:rPr lang="en-US" sz="2000" i="1" dirty="0"/>
                  <a:t>0000 0000 0000 0000 0000 0000 0000 1111  </a:t>
                </a:r>
              </a:p>
              <a:p>
                <a:pPr lvl="1"/>
                <a:r>
                  <a:rPr lang="en-US" sz="2000" i="1" dirty="0"/>
                  <a:t>	</a:t>
                </a:r>
                <a:r>
                  <a:rPr lang="en-US" sz="1600" dirty="0" err="1">
                    <a:latin typeface="Monaco" pitchFamily="2" charset="77"/>
                  </a:rPr>
                  <a:t>Integer.MAX_VALUE</a:t>
                </a:r>
                <a:r>
                  <a:rPr lang="en-US" sz="2000" i="1" dirty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31</m:t>
                        </m:r>
                      </m:sup>
                    </m:sSup>
                  </m:oMath>
                </a14:m>
                <a:r>
                  <a:rPr lang="en-US" sz="2000" i="1" dirty="0"/>
                  <a:t> -1 :     </a:t>
                </a:r>
                <a:r>
                  <a:rPr lang="en-US" sz="1600" dirty="0">
                    <a:latin typeface="Monaco" pitchFamily="2" charset="77"/>
                  </a:rPr>
                  <a:t>2,147,483,647</a:t>
                </a:r>
                <a:endParaRPr lang="en-US" sz="1600" i="1" dirty="0">
                  <a:latin typeface="Monaco" pitchFamily="2" charset="77"/>
                </a:endParaRPr>
              </a:p>
              <a:p>
                <a:pPr lvl="1"/>
                <a:r>
                  <a:rPr lang="en-US" sz="2000" i="1" dirty="0"/>
                  <a:t>	</a:t>
                </a:r>
                <a:r>
                  <a:rPr lang="en-US" sz="1600" dirty="0" err="1">
                    <a:latin typeface="Monaco" pitchFamily="2" charset="77"/>
                  </a:rPr>
                  <a:t>Integer.MIN_VALUE</a:t>
                </a:r>
                <a:r>
                  <a:rPr lang="en-US" sz="2000" i="1" dirty="0"/>
                  <a:t>: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−2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31</m:t>
                        </m:r>
                      </m:sup>
                    </m:sSup>
                  </m:oMath>
                </a14:m>
                <a:r>
                  <a:rPr lang="en-US" sz="2000" i="1" dirty="0"/>
                  <a:t>:     </a:t>
                </a:r>
                <a:r>
                  <a:rPr lang="en-US" sz="1600" dirty="0">
                    <a:latin typeface="Monaco" pitchFamily="2" charset="77"/>
                  </a:rPr>
                  <a:t>-2,147,483,648</a:t>
                </a:r>
              </a:p>
              <a:p>
                <a:pPr lvl="1"/>
                <a:endParaRPr lang="en-US" sz="1600" i="1" dirty="0">
                  <a:latin typeface="Monaco" pitchFamily="2" charset="77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Floating-point / double: most </a:t>
                </a:r>
                <a:r>
                  <a:rPr lang="en-US" sz="2000" dirty="0">
                    <a:solidFill>
                      <a:srgbClr val="C00000"/>
                    </a:solidFill>
                  </a:rPr>
                  <a:t>cannot be stored exactly</a:t>
                </a:r>
              </a:p>
              <a:p>
                <a:pPr lvl="1"/>
                <a:endParaRPr lang="en-US" sz="2000" dirty="0"/>
              </a:p>
              <a:p>
                <a:pPr lvl="1"/>
                <a:endParaRPr lang="en-US" sz="2000" dirty="0"/>
              </a:p>
              <a:p>
                <a:endParaRPr lang="en-US" sz="2000" dirty="0"/>
              </a:p>
              <a:p>
                <a:r>
                  <a:rPr lang="en-US" sz="2000" dirty="0"/>
                  <a:t>	</a:t>
                </a:r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5E759EFD-89F3-7040-8C13-AD4DE4A12E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9587" y="4021608"/>
                <a:ext cx="7585023" cy="3785652"/>
              </a:xfrm>
              <a:prstGeom prst="rect">
                <a:avLst/>
              </a:prstGeom>
              <a:blipFill>
                <a:blip r:embed="rId2"/>
                <a:stretch>
                  <a:fillRect l="-1171" t="-13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1707715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6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84586-6385-2440-B8B7-46A579737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73737"/>
            <a:ext cx="10515600" cy="1009651"/>
          </a:xfrm>
        </p:spPr>
        <p:txBody>
          <a:bodyPr/>
          <a:lstStyle/>
          <a:p>
            <a:r>
              <a:rPr lang="en-US" dirty="0">
                <a:latin typeface="Marion" panose="02020502060400020003" pitchFamily="18" charset="77"/>
              </a:rPr>
              <a:t>Types and Identifiers(Cont.)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1D5DC5C-2E0C-4441-A177-5586227CF33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540787"/>
                <a:ext cx="8980357" cy="514482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100" dirty="0"/>
                  <a:t>Floating-point / double: </a:t>
                </a:r>
              </a:p>
              <a:p>
                <a:pPr marL="0" indent="0">
                  <a:buNone/>
                </a:pPr>
                <a:r>
                  <a:rPr lang="en-US" sz="2100" dirty="0"/>
                  <a:t>most </a:t>
                </a:r>
                <a:r>
                  <a:rPr lang="en-US" sz="2100" dirty="0">
                    <a:solidFill>
                      <a:srgbClr val="C00000"/>
                    </a:solidFill>
                  </a:rPr>
                  <a:t>cannot be stored exactly; stored in the form of :</a:t>
                </a:r>
              </a:p>
              <a:p>
                <a:pPr marL="0" indent="0">
                  <a:buNone/>
                </a:pPr>
                <a:r>
                  <a:rPr lang="en-US" sz="2100" dirty="0">
                    <a:solidFill>
                      <a:srgbClr val="C00000"/>
                    </a:solidFill>
                  </a:rPr>
                  <a:t>	 </a:t>
                </a:r>
                <a14:m>
                  <m:oMath xmlns:m="http://schemas.openxmlformats.org/officeDocument/2006/math">
                    <m:r>
                      <a:rPr lang="en-US" sz="2100" i="1" dirty="0" smtClean="0">
                        <a:latin typeface="Cambria Math" panose="02040503050406030204" pitchFamily="18" charset="0"/>
                      </a:rPr>
                      <m:t>𝑆𝐼𝐺𝑁</m:t>
                    </m:r>
                    <m:r>
                      <a:rPr lang="en-US" sz="2100" i="1" dirty="0" smtClean="0">
                        <a:latin typeface="Cambria Math" panose="02040503050406030204" pitchFamily="18" charset="0"/>
                      </a:rPr>
                      <m:t> ∗</m:t>
                    </m:r>
                    <m:r>
                      <a:rPr lang="en-US" sz="2100" i="1" dirty="0" smtClean="0">
                        <a:latin typeface="Cambria Math" panose="02040503050406030204" pitchFamily="18" charset="0"/>
                      </a:rPr>
                      <m:t>𝐹𝑅𝐴𝐶𝑇𝐼𝑂𝑁</m:t>
                    </m:r>
                    <m:r>
                      <a:rPr lang="en-US" sz="2100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sz="2100" dirty="0"/>
                  <a:t>*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𝑒𝑥𝑝</m:t>
                        </m:r>
                      </m:sup>
                    </m:sSup>
                  </m:oMath>
                </a14:m>
                <a:endParaRPr lang="en-US" sz="2100" dirty="0">
                  <a:solidFill>
                    <a:srgbClr val="C00000"/>
                  </a:solidFill>
                </a:endParaRPr>
              </a:p>
              <a:p>
                <a:pPr marL="0" indent="0">
                  <a:buNone/>
                </a:pPr>
                <a:r>
                  <a:rPr lang="en-US" sz="2100" dirty="0">
                    <a:solidFill>
                      <a:srgbClr val="C00000"/>
                    </a:solidFill>
                  </a:rPr>
                  <a:t>	e.g. </a:t>
                </a:r>
                <a:r>
                  <a:rPr lang="en-US" sz="2100" dirty="0"/>
                  <a:t>0.15625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1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nor/>
                          </m:rPr>
                          <a:rPr lang="en-US" sz="2100" dirty="0" smtClean="0"/>
                          <m:t>(0.00101)</m:t>
                        </m:r>
                      </m:e>
                      <m:sub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100" dirty="0"/>
                  <a:t>: represented as:  </a:t>
                </a:r>
                <a14:m>
                  <m:oMath xmlns:m="http://schemas.openxmlformats.org/officeDocument/2006/math">
                    <m:r>
                      <a:rPr lang="en-US" sz="2100" i="1" dirty="0" smtClean="0">
                        <a:latin typeface="Cambria Math" panose="02040503050406030204" pitchFamily="18" charset="0"/>
                      </a:rPr>
                      <m:t>1.01∗</m:t>
                    </m:r>
                  </m:oMath>
                </a14:m>
                <a:r>
                  <a:rPr lang="en-US" sz="2100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1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sz="2100" b="0" i="1" smtClean="0">
                            <a:latin typeface="Cambria Math" panose="02040503050406030204" pitchFamily="18" charset="0"/>
                          </a:rPr>
                          <m:t>−3</m:t>
                        </m:r>
                      </m:sup>
                    </m:sSup>
                  </m:oMath>
                </a14:m>
                <a:endParaRPr lang="en-US" sz="2100" dirty="0"/>
              </a:p>
              <a:p>
                <a:pPr marL="0" indent="0">
                  <a:buNone/>
                </a:pPr>
                <a:r>
                  <a:rPr lang="en-US" sz="2100" dirty="0">
                    <a:solidFill>
                      <a:srgbClr val="C00000"/>
                    </a:solidFill>
                  </a:rPr>
                  <a:t>	 </a:t>
                </a:r>
                <a:r>
                  <a:rPr lang="en-US" sz="2100" dirty="0"/>
                  <a:t>0.1 = (0.000110011001100110011001100110011… )</a:t>
                </a:r>
                <a:r>
                  <a:rPr lang="en-US" sz="2100" baseline="-25000" dirty="0"/>
                  <a:t>2</a:t>
                </a:r>
              </a:p>
              <a:p>
                <a:pPr marL="0" indent="0">
                  <a:buNone/>
                </a:pPr>
                <a:br>
                  <a:rPr lang="en-US" dirty="0"/>
                </a:br>
                <a:r>
                  <a:rPr lang="en-US" sz="1600" b="1" dirty="0">
                    <a:solidFill>
                      <a:srgbClr val="7030A0"/>
                    </a:solidFill>
                    <a:latin typeface="Monaco" pitchFamily="2" charset="77"/>
                  </a:rPr>
                  <a:t>public static void </a:t>
                </a: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main(String[] </a:t>
                </a:r>
                <a:r>
                  <a:rPr lang="en-US" sz="1600" dirty="0" err="1">
                    <a:solidFill>
                      <a:srgbClr val="7030A0"/>
                    </a:solidFill>
                    <a:latin typeface="Monaco" pitchFamily="2" charset="77"/>
                  </a:rPr>
                  <a:t>args</a:t>
                </a: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) {</a:t>
                </a:r>
                <a:b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</a:b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    </a:t>
                </a:r>
                <a:r>
                  <a:rPr lang="en-US" sz="1600" b="1" dirty="0">
                    <a:solidFill>
                      <a:srgbClr val="7030A0"/>
                    </a:solidFill>
                    <a:latin typeface="Monaco" pitchFamily="2" charset="77"/>
                  </a:rPr>
                  <a:t>double </a:t>
                </a: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a = 0.7;</a:t>
                </a:r>
                <a:b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</a:b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    </a:t>
                </a:r>
                <a:r>
                  <a:rPr lang="en-US" sz="1600" b="1" dirty="0">
                    <a:solidFill>
                      <a:srgbClr val="7030A0"/>
                    </a:solidFill>
                    <a:latin typeface="Monaco" pitchFamily="2" charset="77"/>
                  </a:rPr>
                  <a:t>double </a:t>
                </a: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b = 0.9;</a:t>
                </a:r>
                <a:b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</a:b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    </a:t>
                </a:r>
                <a:r>
                  <a:rPr lang="en-US" sz="1600" b="1" dirty="0">
                    <a:solidFill>
                      <a:srgbClr val="7030A0"/>
                    </a:solidFill>
                    <a:latin typeface="Monaco" pitchFamily="2" charset="77"/>
                  </a:rPr>
                  <a:t>double </a:t>
                </a: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x = a + 0.1;</a:t>
                </a:r>
                <a:b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</a:b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    </a:t>
                </a:r>
                <a:r>
                  <a:rPr lang="en-US" sz="1600" b="1" dirty="0">
                    <a:solidFill>
                      <a:srgbClr val="7030A0"/>
                    </a:solidFill>
                    <a:latin typeface="Monaco" pitchFamily="2" charset="77"/>
                  </a:rPr>
                  <a:t>double </a:t>
                </a: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y = b - 0.1;</a:t>
                </a:r>
                <a:b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</a:br>
                <a:b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</a:b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    </a:t>
                </a:r>
                <a:r>
                  <a:rPr lang="en-US" sz="1600" dirty="0" err="1">
                    <a:solidFill>
                      <a:srgbClr val="7030A0"/>
                    </a:solidFill>
                    <a:latin typeface="Monaco" pitchFamily="2" charset="77"/>
                  </a:rPr>
                  <a:t>System.</a:t>
                </a:r>
                <a:r>
                  <a:rPr lang="en-US" sz="1600" b="1" i="1" dirty="0" err="1">
                    <a:solidFill>
                      <a:srgbClr val="7030A0"/>
                    </a:solidFill>
                    <a:latin typeface="Monaco" pitchFamily="2" charset="77"/>
                  </a:rPr>
                  <a:t>out</a:t>
                </a:r>
                <a:r>
                  <a:rPr lang="en-US" sz="1600" dirty="0" err="1">
                    <a:solidFill>
                      <a:srgbClr val="7030A0"/>
                    </a:solidFill>
                    <a:latin typeface="Monaco" pitchFamily="2" charset="77"/>
                  </a:rPr>
                  <a:t>.println</a:t>
                </a: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(</a:t>
                </a:r>
                <a:r>
                  <a:rPr lang="en-US" sz="1600" b="1" dirty="0">
                    <a:solidFill>
                      <a:srgbClr val="7030A0"/>
                    </a:solidFill>
                    <a:latin typeface="Monaco" pitchFamily="2" charset="77"/>
                  </a:rPr>
                  <a:t>"x = " </a:t>
                </a: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+ x);</a:t>
                </a:r>
                <a:b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</a:b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    </a:t>
                </a:r>
                <a:r>
                  <a:rPr lang="en-US" sz="1600" dirty="0" err="1">
                    <a:solidFill>
                      <a:srgbClr val="7030A0"/>
                    </a:solidFill>
                    <a:latin typeface="Monaco" pitchFamily="2" charset="77"/>
                  </a:rPr>
                  <a:t>System.</a:t>
                </a:r>
                <a:r>
                  <a:rPr lang="en-US" sz="1600" b="1" i="1" dirty="0" err="1">
                    <a:solidFill>
                      <a:srgbClr val="7030A0"/>
                    </a:solidFill>
                    <a:latin typeface="Monaco" pitchFamily="2" charset="77"/>
                  </a:rPr>
                  <a:t>out</a:t>
                </a:r>
                <a:r>
                  <a:rPr lang="en-US" sz="1600" dirty="0" err="1">
                    <a:solidFill>
                      <a:srgbClr val="7030A0"/>
                    </a:solidFill>
                    <a:latin typeface="Monaco" pitchFamily="2" charset="77"/>
                  </a:rPr>
                  <a:t>.println</a:t>
                </a: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(</a:t>
                </a:r>
                <a:r>
                  <a:rPr lang="en-US" sz="1600" b="1" dirty="0">
                    <a:solidFill>
                      <a:srgbClr val="7030A0"/>
                    </a:solidFill>
                    <a:latin typeface="Monaco" pitchFamily="2" charset="77"/>
                  </a:rPr>
                  <a:t>"y = " </a:t>
                </a: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+ y );</a:t>
                </a:r>
                <a:b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</a:b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    </a:t>
                </a:r>
                <a:r>
                  <a:rPr lang="en-US" sz="1600" dirty="0" err="1">
                    <a:solidFill>
                      <a:srgbClr val="7030A0"/>
                    </a:solidFill>
                    <a:latin typeface="Monaco" pitchFamily="2" charset="77"/>
                  </a:rPr>
                  <a:t>System.</a:t>
                </a:r>
                <a:r>
                  <a:rPr lang="en-US" sz="1600" b="1" i="1" dirty="0" err="1">
                    <a:solidFill>
                      <a:srgbClr val="7030A0"/>
                    </a:solidFill>
                    <a:latin typeface="Monaco" pitchFamily="2" charset="77"/>
                  </a:rPr>
                  <a:t>out</a:t>
                </a:r>
                <a:r>
                  <a:rPr lang="en-US" sz="1600" dirty="0" err="1">
                    <a:solidFill>
                      <a:srgbClr val="7030A0"/>
                    </a:solidFill>
                    <a:latin typeface="Monaco" pitchFamily="2" charset="77"/>
                  </a:rPr>
                  <a:t>.println</a:t>
                </a: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(x == y);</a:t>
                </a:r>
                <a:b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</a:br>
                <a:r>
                  <a:rPr lang="en-US" sz="1600" dirty="0">
                    <a:solidFill>
                      <a:srgbClr val="7030A0"/>
                    </a:solidFill>
                    <a:latin typeface="Monaco" pitchFamily="2" charset="77"/>
                  </a:rPr>
                  <a:t>}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91D5DC5C-2E0C-4441-A177-5586227CF33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540787"/>
                <a:ext cx="8980357" cy="5144826"/>
              </a:xfrm>
              <a:blipFill>
                <a:blip r:embed="rId2"/>
                <a:stretch>
                  <a:fillRect l="-706" t="-12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TextBox 3">
            <a:extLst>
              <a:ext uri="{FF2B5EF4-FFF2-40B4-BE49-F238E27FC236}">
                <a16:creationId xmlns:a16="http://schemas.microsoft.com/office/drawing/2014/main" id="{C7687FF2-89CA-634A-9F6B-8139B7C6E0A4}"/>
              </a:ext>
            </a:extLst>
          </p:cNvPr>
          <p:cNvSpPr txBox="1"/>
          <p:nvPr/>
        </p:nvSpPr>
        <p:spPr>
          <a:xfrm>
            <a:off x="8514413" y="4600534"/>
            <a:ext cx="353767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2000" dirty="0">
                <a:solidFill>
                  <a:srgbClr val="C00000"/>
                </a:solidFill>
              </a:rPr>
              <a:t>x = 0.7999999999999999</a:t>
            </a:r>
          </a:p>
          <a:p>
            <a:r>
              <a:rPr lang="es-ES" sz="2000" dirty="0"/>
              <a:t>y = 0.8</a:t>
            </a:r>
          </a:p>
          <a:p>
            <a:r>
              <a:rPr lang="es-ES" sz="2000" dirty="0">
                <a:solidFill>
                  <a:srgbClr val="C00000"/>
                </a:solidFill>
              </a:rPr>
              <a:t>false</a:t>
            </a:r>
            <a:endParaRPr lang="en-US" sz="2000" dirty="0">
              <a:solidFill>
                <a:srgbClr val="C00000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F7538D-ED33-464A-880A-4E8FDA95B9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4905" y="760330"/>
            <a:ext cx="4065561" cy="2994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472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6B927C-E4E0-D14B-A3F9-90315BF24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9626"/>
            <a:ext cx="10515600" cy="686347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Marion" panose="02020502060400020003" pitchFamily="18" charset="77"/>
              </a:rPr>
              <a:t>Operators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06E22-CAFF-044F-AF08-1488158AE2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5973"/>
            <a:ext cx="10515600" cy="4920990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Arithmetic operators: + - * / %</a:t>
            </a:r>
          </a:p>
          <a:p>
            <a:pPr marL="0" indent="0">
              <a:buNone/>
            </a:pPr>
            <a:r>
              <a:rPr lang="en-US" sz="2400" dirty="0"/>
              <a:t>     	 </a:t>
            </a:r>
            <a:r>
              <a:rPr lang="en-US" sz="2000" i="1" dirty="0">
                <a:solidFill>
                  <a:srgbClr val="C00000"/>
                </a:solidFill>
              </a:rPr>
              <a:t>integer division; </a:t>
            </a:r>
          </a:p>
          <a:p>
            <a:pPr marL="0" indent="0">
              <a:buNone/>
            </a:pPr>
            <a:r>
              <a:rPr lang="en-US" sz="2000" i="1" dirty="0"/>
              <a:t>	mod(reminder vs quotient)</a:t>
            </a:r>
          </a:p>
          <a:p>
            <a:pPr marL="0" indent="0">
              <a:buNone/>
            </a:pPr>
            <a:endParaRPr lang="en-US" sz="2000" i="1" dirty="0"/>
          </a:p>
          <a:p>
            <a:r>
              <a:rPr lang="en-US" dirty="0"/>
              <a:t>Relational(Comparison) operators: </a:t>
            </a:r>
          </a:p>
          <a:p>
            <a:pPr marL="457200" lvl="1" indent="0">
              <a:buNone/>
            </a:pPr>
            <a:r>
              <a:rPr lang="en-US" dirty="0"/>
              <a:t>==   !=    &lt;   &gt;   &gt;=   &lt;= </a:t>
            </a:r>
          </a:p>
          <a:p>
            <a:pPr marL="457200" lvl="1" indent="0">
              <a:buNone/>
            </a:pP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boolean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flag = (a != b);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“</a:t>
            </a: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SomeString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”.equals(</a:t>
            </a: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strVar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)</a:t>
            </a:r>
          </a:p>
          <a:p>
            <a:pPr marL="457200" lvl="1" indent="0">
              <a:buNone/>
            </a:pPr>
            <a:endParaRPr lang="en-US" sz="1800" dirty="0">
              <a:latin typeface="Monaco" pitchFamily="2" charset="77"/>
            </a:endParaRPr>
          </a:p>
          <a:p>
            <a:r>
              <a:rPr lang="en-US" dirty="0"/>
              <a:t>Logical operators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sz="2200" i="1" dirty="0">
                <a:solidFill>
                  <a:srgbClr val="C00000"/>
                </a:solidFill>
              </a:rPr>
              <a:t>short-circuit evaluation</a:t>
            </a:r>
          </a:p>
          <a:p>
            <a:pPr marL="0" indent="0">
              <a:buNone/>
            </a:pPr>
            <a:r>
              <a:rPr lang="en-US" sz="2200" b="1" i="1" dirty="0">
                <a:solidFill>
                  <a:srgbClr val="C00000"/>
                </a:solidFill>
              </a:rPr>
              <a:t>Question:</a:t>
            </a:r>
          </a:p>
          <a:p>
            <a:pPr marL="0" indent="0">
              <a:buNone/>
            </a:pPr>
            <a:r>
              <a:rPr lang="en-US" sz="1500" dirty="0">
                <a:latin typeface="Monaco" pitchFamily="2" charset="77"/>
              </a:rPr>
              <a:t>    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if (n != 0 &amp;&amp; x</a:t>
            </a:r>
            <a:r>
              <a:rPr lang="zh-CN" altLang="en-US" sz="1800" dirty="0">
                <a:solidFill>
                  <a:srgbClr val="7030A0"/>
                </a:solidFill>
                <a:latin typeface="Monaco" pitchFamily="2" charset="77"/>
              </a:rPr>
              <a:t> </a:t>
            </a:r>
            <a:r>
              <a:rPr lang="en-US" altLang="zh-CN" sz="1800" dirty="0">
                <a:solidFill>
                  <a:srgbClr val="7030A0"/>
                </a:solidFill>
                <a:latin typeface="Monaco" pitchFamily="2" charset="77"/>
              </a:rPr>
              <a:t>+</a:t>
            </a:r>
            <a:r>
              <a:rPr lang="zh-CN" altLang="en-US" sz="1800" dirty="0">
                <a:solidFill>
                  <a:srgbClr val="7030A0"/>
                </a:solidFill>
                <a:latin typeface="Monaco" pitchFamily="2" charset="77"/>
              </a:rPr>
              <a:t> 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n &gt; 100) (n = 0, x=200)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	statement1;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   else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	statement2;</a:t>
            </a:r>
            <a:r>
              <a:rPr lang="zh-CN" altLang="en-US" sz="1800" dirty="0">
                <a:solidFill>
                  <a:srgbClr val="7030A0"/>
                </a:solidFill>
                <a:latin typeface="Monaco" pitchFamily="2" charset="77"/>
              </a:rPr>
              <a:t>  </a:t>
            </a:r>
            <a:endParaRPr lang="en-US" altLang="zh-CN" sz="1800" dirty="0">
              <a:solidFill>
                <a:srgbClr val="7030A0"/>
              </a:solidFill>
              <a:latin typeface="Monaco" pitchFamily="2" charset="77"/>
            </a:endParaRPr>
          </a:p>
          <a:p>
            <a:pPr marL="0" indent="0">
              <a:buNone/>
            </a:pPr>
            <a:r>
              <a:rPr lang="en-US" sz="1500" dirty="0">
                <a:latin typeface="Monaco" pitchFamily="2" charset="77"/>
              </a:rPr>
              <a:t>Executed: statement2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D4390BDA-9862-4142-A94C-452CDDCA2B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2364825"/>
              </p:ext>
            </p:extLst>
          </p:nvPr>
        </p:nvGraphicFramePr>
        <p:xfrm>
          <a:off x="6245487" y="1255973"/>
          <a:ext cx="4967156" cy="1285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1907">
                  <a:extLst>
                    <a:ext uri="{9D8B030D-6E8A-4147-A177-3AD203B41FA5}">
                      <a16:colId xmlns:a16="http://schemas.microsoft.com/office/drawing/2014/main" val="3370359062"/>
                    </a:ext>
                  </a:extLst>
                </a:gridCol>
                <a:gridCol w="992137">
                  <a:extLst>
                    <a:ext uri="{9D8B030D-6E8A-4147-A177-3AD203B41FA5}">
                      <a16:colId xmlns:a16="http://schemas.microsoft.com/office/drawing/2014/main" val="2294113066"/>
                    </a:ext>
                  </a:extLst>
                </a:gridCol>
                <a:gridCol w="3113112">
                  <a:extLst>
                    <a:ext uri="{9D8B030D-6E8A-4147-A177-3AD203B41FA5}">
                      <a16:colId xmlns:a16="http://schemas.microsoft.com/office/drawing/2014/main" val="105447992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/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division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3.0/4;   3/4.0;  3 / 4;   </a:t>
                      </a:r>
                    </a:p>
                    <a:p>
                      <a:r>
                        <a:rPr lang="en-US" dirty="0"/>
                        <a:t>(</a:t>
                      </a:r>
                      <a:r>
                        <a:rPr lang="en-US" dirty="0" err="1"/>
                        <a:t>int</a:t>
                      </a:r>
                      <a:r>
                        <a:rPr lang="en-US" dirty="0"/>
                        <a:t>) 3.0/4;  </a:t>
                      </a:r>
                    </a:p>
                    <a:p>
                      <a:r>
                        <a:rPr lang="en-US" dirty="0"/>
                        <a:t>(double) 3 /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32952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7 % 4 = 3 (reminder);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99793377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E104269-FB17-1143-9F7A-234354A4CA4D}"/>
              </a:ext>
            </a:extLst>
          </p:cNvPr>
          <p:cNvSpPr txBox="1"/>
          <p:nvPr/>
        </p:nvSpPr>
        <p:spPr>
          <a:xfrm>
            <a:off x="6245487" y="2642460"/>
            <a:ext cx="2008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Integer division:</a:t>
            </a:r>
          </a:p>
          <a:p>
            <a:r>
              <a:rPr lang="en-US" dirty="0"/>
              <a:t>7 / 4 = 1; 7 % 4 = 3</a:t>
            </a: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34811D95-3B37-124A-902C-56FED5CC2C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9496816"/>
              </p:ext>
            </p:extLst>
          </p:nvPr>
        </p:nvGraphicFramePr>
        <p:xfrm>
          <a:off x="5650875" y="3631965"/>
          <a:ext cx="6041453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4030">
                  <a:extLst>
                    <a:ext uri="{9D8B030D-6E8A-4147-A177-3AD203B41FA5}">
                      <a16:colId xmlns:a16="http://schemas.microsoft.com/office/drawing/2014/main" val="1562850943"/>
                    </a:ext>
                  </a:extLst>
                </a:gridCol>
                <a:gridCol w="1013924">
                  <a:extLst>
                    <a:ext uri="{9D8B030D-6E8A-4147-A177-3AD203B41FA5}">
                      <a16:colId xmlns:a16="http://schemas.microsoft.com/office/drawing/2014/main" val="57986285"/>
                    </a:ext>
                  </a:extLst>
                </a:gridCol>
                <a:gridCol w="4153499">
                  <a:extLst>
                    <a:ext uri="{9D8B030D-6E8A-4147-A177-3AD203B41FA5}">
                      <a16:colId xmlns:a16="http://schemas.microsoft.com/office/drawing/2014/main" val="230774509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 !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sz="1400" dirty="0">
                          <a:latin typeface="Monaco" pitchFamily="2" charset="77"/>
                        </a:rPr>
                        <a:t>if (!</a:t>
                      </a:r>
                      <a:r>
                        <a:rPr lang="en-US" sz="1400" dirty="0" err="1">
                          <a:latin typeface="Monaco" pitchFamily="2" charset="77"/>
                        </a:rPr>
                        <a:t>CollectionUtils.isEmpty</a:t>
                      </a:r>
                      <a:r>
                        <a:rPr lang="en-US" sz="1400" dirty="0">
                          <a:latin typeface="Monaco" pitchFamily="2" charset="77"/>
                        </a:rPr>
                        <a:t>(array))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24853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&amp;&amp;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onaco" pitchFamily="2" charset="77"/>
                        </a:rPr>
                        <a:t> if ( target &gt; </a:t>
                      </a:r>
                      <a:r>
                        <a:rPr lang="en-US" sz="1400" dirty="0" err="1">
                          <a:latin typeface="Monaco" pitchFamily="2" charset="77"/>
                        </a:rPr>
                        <a:t>someThreshold</a:t>
                      </a:r>
                      <a:r>
                        <a:rPr lang="en-US" sz="1400" dirty="0">
                          <a:latin typeface="Monaco" pitchFamily="2" charset="77"/>
                        </a:rPr>
                        <a:t> &amp;&amp; flag)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939759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||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Monaco" pitchFamily="2" charset="77"/>
                        </a:rPr>
                        <a:t>if (</a:t>
                      </a:r>
                      <a:r>
                        <a:rPr lang="en-US" sz="1400" dirty="0" err="1">
                          <a:latin typeface="Monaco" pitchFamily="2" charset="77"/>
                        </a:rPr>
                        <a:t>num</a:t>
                      </a:r>
                      <a:r>
                        <a:rPr lang="en-US" sz="1400" dirty="0">
                          <a:latin typeface="Monaco" pitchFamily="2" charset="77"/>
                        </a:rPr>
                        <a:t> != 0 || x / n &gt; 100)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4463121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62E65926-FA82-2340-99D8-A3BDB8E0C04A}"/>
              </a:ext>
            </a:extLst>
          </p:cNvPr>
          <p:cNvSpPr txBox="1"/>
          <p:nvPr/>
        </p:nvSpPr>
        <p:spPr>
          <a:xfrm>
            <a:off x="5945683" y="5048682"/>
            <a:ext cx="4616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Monaco" pitchFamily="2" charset="77"/>
              </a:rPr>
              <a:t>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455682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756076-734A-1844-AF7D-D63AA9933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4167"/>
          </a:xfrm>
        </p:spPr>
        <p:txBody>
          <a:bodyPr/>
          <a:lstStyle/>
          <a:p>
            <a:r>
              <a:rPr lang="en-US" dirty="0">
                <a:latin typeface="Marion" panose="02020502060400020003" pitchFamily="18" charset="77"/>
              </a:rPr>
              <a:t>Operators(Cont.)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7DF166-B002-BA47-B201-AC5163CFB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79292"/>
            <a:ext cx="5472659" cy="5097671"/>
          </a:xfrm>
        </p:spPr>
        <p:txBody>
          <a:bodyPr/>
          <a:lstStyle/>
          <a:p>
            <a:r>
              <a:rPr lang="en-US" dirty="0"/>
              <a:t>Assignment operators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Increment/decrement operators.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92C6AD2-FEA9-344E-819A-D590B08A06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9490881"/>
              </p:ext>
            </p:extLst>
          </p:nvPr>
        </p:nvGraphicFramePr>
        <p:xfrm>
          <a:off x="1277497" y="1602669"/>
          <a:ext cx="4054007" cy="2219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07588">
                  <a:extLst>
                    <a:ext uri="{9D8B030D-6E8A-4147-A177-3AD203B41FA5}">
                      <a16:colId xmlns:a16="http://schemas.microsoft.com/office/drawing/2014/main" val="1222079043"/>
                    </a:ext>
                  </a:extLst>
                </a:gridCol>
                <a:gridCol w="1327483">
                  <a:extLst>
                    <a:ext uri="{9D8B030D-6E8A-4147-A177-3AD203B41FA5}">
                      <a16:colId xmlns:a16="http://schemas.microsoft.com/office/drawing/2014/main" val="2728079685"/>
                    </a:ext>
                  </a:extLst>
                </a:gridCol>
                <a:gridCol w="1918936">
                  <a:extLst>
                    <a:ext uri="{9D8B030D-6E8A-4147-A177-3AD203B41FA5}">
                      <a16:colId xmlns:a16="http://schemas.microsoft.com/office/drawing/2014/main" val="27016329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x = 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assign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914469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 +=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x +=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x = x + 4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5090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-=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y -=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y = y - 5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28672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*=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m *=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m = m *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61243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/=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n /= 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n = n / 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414918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%=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k %= 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k = k %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6491393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82867B0-2027-5A40-8483-D9A148347A4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3719162"/>
              </p:ext>
            </p:extLst>
          </p:nvPr>
        </p:nvGraphicFramePr>
        <p:xfrm>
          <a:off x="1277497" y="4884491"/>
          <a:ext cx="4054008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54423">
                  <a:extLst>
                    <a:ext uri="{9D8B030D-6E8A-4147-A177-3AD203B41FA5}">
                      <a16:colId xmlns:a16="http://schemas.microsoft.com/office/drawing/2014/main" val="2798994705"/>
                    </a:ext>
                  </a:extLst>
                </a:gridCol>
                <a:gridCol w="1301076">
                  <a:extLst>
                    <a:ext uri="{9D8B030D-6E8A-4147-A177-3AD203B41FA5}">
                      <a16:colId xmlns:a16="http://schemas.microsoft.com/office/drawing/2014/main" val="2957643609"/>
                    </a:ext>
                  </a:extLst>
                </a:gridCol>
                <a:gridCol w="2098509">
                  <a:extLst>
                    <a:ext uri="{9D8B030D-6E8A-4147-A177-3AD203B41FA5}">
                      <a16:colId xmlns:a16="http://schemas.microsoft.com/office/drawing/2014/main" val="319956566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++k or k++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increment k by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2843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  --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--k or k --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decrement k by 1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42006"/>
                  </a:ext>
                </a:extLst>
              </a:tr>
            </a:tbl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BEA18549-64C1-954A-BE45-5E94B54125F8}"/>
              </a:ext>
            </a:extLst>
          </p:cNvPr>
          <p:cNvSpPr txBox="1"/>
          <p:nvPr/>
        </p:nvSpPr>
        <p:spPr>
          <a:xfrm>
            <a:off x="6096000" y="4224436"/>
            <a:ext cx="4728147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C00000"/>
                </a:solidFill>
              </a:rPr>
              <a:t>Operator Precedence</a:t>
            </a:r>
          </a:p>
          <a:p>
            <a:r>
              <a:rPr lang="en-US" sz="2400" dirty="0">
                <a:solidFill>
                  <a:srgbClr val="C00000"/>
                </a:solidFill>
              </a:rPr>
              <a:t> (High to low)</a:t>
            </a:r>
          </a:p>
          <a:p>
            <a:r>
              <a:rPr lang="en-US" sz="2000" dirty="0"/>
              <a:t>1. NOT, </a:t>
            </a:r>
            <a:r>
              <a:rPr lang="en-US" sz="2000" dirty="0" err="1"/>
              <a:t>incr</a:t>
            </a:r>
            <a:r>
              <a:rPr lang="en-US" sz="2000" dirty="0"/>
              <a:t>/</a:t>
            </a:r>
            <a:r>
              <a:rPr lang="en-US" sz="2000" dirty="0" err="1"/>
              <a:t>decr</a:t>
            </a:r>
            <a:endParaRPr lang="en-US" sz="2000" dirty="0"/>
          </a:p>
          <a:p>
            <a:r>
              <a:rPr lang="en-US" sz="2000" dirty="0"/>
              <a:t>2. Arithmetic</a:t>
            </a:r>
          </a:p>
          <a:p>
            <a:r>
              <a:rPr lang="en-US" sz="2000" dirty="0"/>
              <a:t>3. Comparison</a:t>
            </a:r>
          </a:p>
          <a:p>
            <a:r>
              <a:rPr lang="en-US" sz="2000" dirty="0"/>
              <a:t>4. AND, OR</a:t>
            </a:r>
          </a:p>
          <a:p>
            <a:r>
              <a:rPr lang="en-US" sz="2000" dirty="0"/>
              <a:t>5. Assignment</a:t>
            </a:r>
          </a:p>
          <a:p>
            <a:endParaRPr lang="en-US" sz="2400" dirty="0">
              <a:solidFill>
                <a:srgbClr val="C00000"/>
              </a:solidFill>
            </a:endParaRPr>
          </a:p>
          <a:p>
            <a:endParaRPr lang="en-US" sz="2400" dirty="0">
              <a:solidFill>
                <a:srgbClr val="C00000"/>
              </a:solidFill>
            </a:endParaRP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656D72A7-F61D-6A41-977B-356E02D0C9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33417"/>
              </p:ext>
            </p:extLst>
          </p:nvPr>
        </p:nvGraphicFramePr>
        <p:xfrm>
          <a:off x="9244977" y="3628127"/>
          <a:ext cx="2688653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88653">
                  <a:extLst>
                    <a:ext uri="{9D8B030D-6E8A-4147-A177-3AD203B41FA5}">
                      <a16:colId xmlns:a16="http://schemas.microsoft.com/office/drawing/2014/main" val="648266323"/>
                    </a:ext>
                  </a:extLst>
                </a:gridCol>
              </a:tblGrid>
              <a:tr h="348065">
                <a:tc>
                  <a:txBody>
                    <a:bodyPr/>
                    <a:lstStyle/>
                    <a:p>
                      <a:r>
                        <a:rPr lang="en-US" dirty="0"/>
                        <a:t>  !  ++  --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2497651"/>
                  </a:ext>
                </a:extLst>
              </a:tr>
              <a:tr h="348065">
                <a:tc>
                  <a:txBody>
                    <a:bodyPr/>
                    <a:lstStyle/>
                    <a:p>
                      <a:r>
                        <a:rPr lang="en-US" dirty="0"/>
                        <a:t>  *   /  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684782"/>
                  </a:ext>
                </a:extLst>
              </a:tr>
              <a:tr h="348065">
                <a:tc>
                  <a:txBody>
                    <a:bodyPr/>
                    <a:lstStyle/>
                    <a:p>
                      <a:r>
                        <a:rPr lang="en-US" dirty="0"/>
                        <a:t>  +   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4162958"/>
                  </a:ext>
                </a:extLst>
              </a:tr>
              <a:tr h="348065">
                <a:tc>
                  <a:txBody>
                    <a:bodyPr/>
                    <a:lstStyle/>
                    <a:p>
                      <a:r>
                        <a:rPr lang="en-US" dirty="0"/>
                        <a:t>  &lt;  &gt;  &lt;=  &gt;=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9513376"/>
                  </a:ext>
                </a:extLst>
              </a:tr>
              <a:tr h="348065">
                <a:tc>
                  <a:txBody>
                    <a:bodyPr/>
                    <a:lstStyle/>
                    <a:p>
                      <a:r>
                        <a:rPr lang="en-US" dirty="0"/>
                        <a:t>  ==   !=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0269154"/>
                  </a:ext>
                </a:extLst>
              </a:tr>
              <a:tr h="348065">
                <a:tc>
                  <a:txBody>
                    <a:bodyPr/>
                    <a:lstStyle/>
                    <a:p>
                      <a:r>
                        <a:rPr lang="en-US" dirty="0"/>
                        <a:t>   &amp;&amp;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9270982"/>
                  </a:ext>
                </a:extLst>
              </a:tr>
              <a:tr h="348065">
                <a:tc>
                  <a:txBody>
                    <a:bodyPr/>
                    <a:lstStyle/>
                    <a:p>
                      <a:r>
                        <a:rPr lang="en-US" dirty="0"/>
                        <a:t>   ||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8864454"/>
                  </a:ext>
                </a:extLst>
              </a:tr>
              <a:tr h="348065">
                <a:tc>
                  <a:txBody>
                    <a:bodyPr/>
                    <a:lstStyle/>
                    <a:p>
                      <a:r>
                        <a:rPr lang="en-US" dirty="0"/>
                        <a:t>   =,  +=,  -=,  *=,  /=,  %=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1627528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9461334C-F989-F941-A186-F5441A5BA05A}"/>
              </a:ext>
            </a:extLst>
          </p:cNvPr>
          <p:cNvSpPr txBox="1"/>
          <p:nvPr/>
        </p:nvSpPr>
        <p:spPr>
          <a:xfrm>
            <a:off x="5331504" y="649359"/>
            <a:ext cx="514162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>
                <a:solidFill>
                  <a:srgbClr val="C00000"/>
                </a:solidFill>
              </a:rPr>
              <a:t>Question</a:t>
            </a:r>
            <a:r>
              <a:rPr lang="en-US" dirty="0"/>
              <a:t>: assignment: how to swap value of 2 integer variables?</a:t>
            </a:r>
          </a:p>
          <a:p>
            <a:endParaRPr lang="en-US" dirty="0"/>
          </a:p>
          <a:p>
            <a:r>
              <a:rPr lang="en-US" b="1" dirty="0"/>
              <a:t>	</a:t>
            </a:r>
            <a:r>
              <a:rPr lang="en-US" sz="1600" b="1" dirty="0" err="1">
                <a:solidFill>
                  <a:srgbClr val="7030A0"/>
                </a:solidFill>
                <a:latin typeface="Monaco" pitchFamily="2" charset="77"/>
              </a:rPr>
              <a:t>int</a:t>
            </a:r>
            <a:r>
              <a:rPr lang="en-US" sz="1600" b="1" dirty="0">
                <a:solidFill>
                  <a:srgbClr val="7030A0"/>
                </a:solidFill>
                <a:latin typeface="Monaco" pitchFamily="2" charset="77"/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a = 2, b = 3;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6C81C4-B58A-E445-AC2F-5667E0759AF8}"/>
              </a:ext>
            </a:extLst>
          </p:cNvPr>
          <p:cNvSpPr txBox="1"/>
          <p:nvPr/>
        </p:nvSpPr>
        <p:spPr>
          <a:xfrm>
            <a:off x="6310859" y="1897496"/>
            <a:ext cx="268865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>
                <a:solidFill>
                  <a:srgbClr val="7030A0"/>
                </a:solidFill>
                <a:latin typeface="Monaco" pitchFamily="2" charset="77"/>
              </a:rPr>
              <a:t>int</a:t>
            </a:r>
            <a:r>
              <a:rPr lang="en-US" b="1" dirty="0">
                <a:solidFill>
                  <a:srgbClr val="7030A0"/>
                </a:solidFill>
                <a:latin typeface="Monaco" pitchFamily="2" charset="77"/>
              </a:rPr>
              <a:t> </a:t>
            </a:r>
            <a:r>
              <a:rPr lang="en-US" dirty="0" err="1">
                <a:solidFill>
                  <a:srgbClr val="7030A0"/>
                </a:solidFill>
                <a:latin typeface="Monaco" pitchFamily="2" charset="77"/>
              </a:rPr>
              <a:t>tmp</a:t>
            </a:r>
            <a:r>
              <a:rPr lang="en-US" dirty="0">
                <a:solidFill>
                  <a:srgbClr val="7030A0"/>
                </a:solidFill>
                <a:latin typeface="Monaco" pitchFamily="2" charset="77"/>
              </a:rPr>
              <a:t> = 0;  </a:t>
            </a:r>
            <a:br>
              <a:rPr lang="en-US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dirty="0" err="1">
                <a:solidFill>
                  <a:srgbClr val="7030A0"/>
                </a:solidFill>
                <a:latin typeface="Monaco" pitchFamily="2" charset="77"/>
              </a:rPr>
              <a:t>tmp</a:t>
            </a:r>
            <a:r>
              <a:rPr lang="en-US" dirty="0">
                <a:solidFill>
                  <a:srgbClr val="7030A0"/>
                </a:solidFill>
                <a:latin typeface="Monaco" pitchFamily="2" charset="77"/>
              </a:rPr>
              <a:t> = a;</a:t>
            </a:r>
            <a:br>
              <a:rPr lang="en-US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dirty="0">
                <a:solidFill>
                  <a:srgbClr val="7030A0"/>
                </a:solidFill>
                <a:latin typeface="Monaco" pitchFamily="2" charset="77"/>
              </a:rPr>
              <a:t>a = b;</a:t>
            </a:r>
            <a:br>
              <a:rPr lang="en-US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dirty="0">
                <a:solidFill>
                  <a:srgbClr val="7030A0"/>
                </a:solidFill>
                <a:latin typeface="Monaco" pitchFamily="2" charset="77"/>
              </a:rPr>
              <a:t>b = </a:t>
            </a:r>
            <a:r>
              <a:rPr lang="en-US" dirty="0" err="1">
                <a:solidFill>
                  <a:srgbClr val="7030A0"/>
                </a:solidFill>
                <a:latin typeface="Monaco" pitchFamily="2" charset="77"/>
              </a:rPr>
              <a:t>tmp</a:t>
            </a:r>
            <a:r>
              <a:rPr lang="en-US" dirty="0">
                <a:solidFill>
                  <a:srgbClr val="7030A0"/>
                </a:solidFill>
                <a:latin typeface="Monaco" pitchFamily="2" charset="77"/>
              </a:rPr>
              <a:t>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851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31D55-5EA6-DA4E-983B-D009363CF8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84186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Marion" panose="02020502060400020003" pitchFamily="18" charset="77"/>
              </a:rPr>
              <a:t>Control Flow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3EF82E-11A4-EA46-A681-D0F370587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49312"/>
            <a:ext cx="10515600" cy="5443562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Monaco" pitchFamily="2" charset="77"/>
              </a:rPr>
              <a:t>if 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(</a:t>
            </a:r>
            <a:r>
              <a:rPr lang="en-US" sz="1800" b="1" dirty="0" err="1">
                <a:solidFill>
                  <a:srgbClr val="7030A0"/>
                </a:solidFill>
                <a:latin typeface="Monaco" pitchFamily="2" charset="77"/>
              </a:rPr>
              <a:t>boolean</a:t>
            </a:r>
            <a:r>
              <a:rPr lang="en-US" sz="1800" b="1" dirty="0">
                <a:solidFill>
                  <a:srgbClr val="7030A0"/>
                </a:solidFill>
                <a:latin typeface="Monaco" pitchFamily="2" charset="77"/>
              </a:rPr>
              <a:t> 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expression1)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 if (</a:t>
            </a:r>
            <a:r>
              <a:rPr lang="en-US" sz="1800" dirty="0" err="1">
                <a:solidFill>
                  <a:srgbClr val="7030A0"/>
                </a:solidFill>
                <a:latin typeface="Monaco" pitchFamily="2" charset="77"/>
              </a:rPr>
              <a:t>boolean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expr2)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	statement1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 }</a:t>
            </a:r>
            <a:br>
              <a:rPr lang="en-US" sz="1800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} </a:t>
            </a:r>
          </a:p>
          <a:p>
            <a:pPr marL="0" indent="0">
              <a:buNone/>
            </a:pPr>
            <a:r>
              <a:rPr lang="en-US" sz="1800" b="1" dirty="0">
                <a:solidFill>
                  <a:srgbClr val="7030A0"/>
                </a:solidFill>
                <a:latin typeface="Monaco" pitchFamily="2" charset="77"/>
              </a:rPr>
              <a:t>else if </a:t>
            </a: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{</a:t>
            </a:r>
            <a:br>
              <a:rPr lang="en-US" sz="1800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   statement2</a:t>
            </a:r>
            <a:br>
              <a:rPr lang="en-US" sz="1800" dirty="0">
                <a:solidFill>
                  <a:srgbClr val="7030A0"/>
                </a:solidFill>
                <a:latin typeface="Monaco" pitchFamily="2" charset="77"/>
              </a:rPr>
            </a:b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} 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else if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   statement3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} else {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    statement4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7030A0"/>
                </a:solidFill>
                <a:latin typeface="Monaco" pitchFamily="2" charset="77"/>
              </a:rPr>
              <a:t>}</a:t>
            </a:r>
          </a:p>
          <a:p>
            <a:pPr marL="0" indent="0">
              <a:buNone/>
            </a:pPr>
            <a:endParaRPr lang="en-US" sz="1800" dirty="0">
              <a:solidFill>
                <a:srgbClr val="7030A0"/>
              </a:solidFill>
              <a:latin typeface="Monaco" pitchFamily="2" charset="77"/>
            </a:endParaRPr>
          </a:p>
          <a:p>
            <a:pPr>
              <a:buFontTx/>
              <a:buChar char="-"/>
            </a:pPr>
            <a:r>
              <a:rPr lang="en-US" sz="1800" dirty="0">
                <a:solidFill>
                  <a:srgbClr val="FF0000"/>
                </a:solidFill>
                <a:latin typeface="Monaco" pitchFamily="2" charset="77"/>
              </a:rPr>
              <a:t>{ }: one-line: can be omitted</a:t>
            </a:r>
          </a:p>
          <a:p>
            <a:pPr marL="457200" lvl="1" indent="0">
              <a:buNone/>
            </a:pPr>
            <a:r>
              <a:rPr lang="en-US" sz="1800" dirty="0">
                <a:solidFill>
                  <a:srgbClr val="FF0000"/>
                </a:solidFill>
                <a:latin typeface="Monaco" pitchFamily="2" charset="77"/>
              </a:rPr>
              <a:t>   more than one-line: cannot be</a:t>
            </a:r>
          </a:p>
          <a:p>
            <a:pPr marL="457200" lvl="1" indent="0">
              <a:buNone/>
            </a:pPr>
            <a:r>
              <a:rPr lang="en-US" sz="1400" dirty="0">
                <a:solidFill>
                  <a:srgbClr val="7030A0"/>
                </a:solidFill>
                <a:latin typeface="Monaco" pitchFamily="2" charset="77"/>
              </a:rPr>
              <a:t>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53A684E-0B2E-6F4A-AAC6-E27882789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7844" y="681037"/>
            <a:ext cx="3594973" cy="46070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2B376EC-71C3-9349-B3FD-718B2006E5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46367" y="1137977"/>
            <a:ext cx="2410983" cy="33927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E6D284-B59B-C048-87BB-EE674E21D0EF}"/>
              </a:ext>
            </a:extLst>
          </p:cNvPr>
          <p:cNvSpPr txBox="1"/>
          <p:nvPr/>
        </p:nvSpPr>
        <p:spPr>
          <a:xfrm>
            <a:off x="8514413" y="5524657"/>
            <a:ext cx="27045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strike="sngStrike" dirty="0">
                <a:latin typeface="Marion" panose="02020502060400020003" pitchFamily="18" charset="77"/>
              </a:rPr>
              <a:t>C </a:t>
            </a:r>
            <a:r>
              <a:rPr lang="en-US" sz="2800" dirty="0">
                <a:latin typeface="Marion" panose="02020502060400020003" pitchFamily="18" charset="77"/>
              </a:rPr>
              <a:t>(A is correct)</a:t>
            </a:r>
          </a:p>
        </p:txBody>
      </p:sp>
    </p:spTree>
    <p:extLst>
      <p:ext uri="{BB962C8B-B14F-4D97-AF65-F5344CB8AC3E}">
        <p14:creationId xmlns:p14="http://schemas.microsoft.com/office/powerpoint/2010/main" val="1856835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1DB3CF-96A8-A64A-8092-4FEED4E5AE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74127"/>
          </a:xfrm>
        </p:spPr>
        <p:txBody>
          <a:bodyPr/>
          <a:lstStyle/>
          <a:p>
            <a:r>
              <a:rPr lang="en-US" dirty="0">
                <a:latin typeface="Marion" panose="02020502060400020003" pitchFamily="18" charset="77"/>
              </a:rPr>
              <a:t>Control Flow(Cont.)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55F731-60AC-BA4E-8580-9AA59CA9F8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9252"/>
            <a:ext cx="10515600" cy="503771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 for loop(enhanced for loop)</a:t>
            </a:r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for (initialization; </a:t>
            </a:r>
            <a:r>
              <a:rPr lang="en-US" sz="1600" dirty="0">
                <a:solidFill>
                  <a:srgbClr val="FF0000"/>
                </a:solidFill>
                <a:latin typeface="Monaco" pitchFamily="2" charset="77"/>
              </a:rPr>
              <a:t>terminal condition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; update statement)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	</a:t>
            </a:r>
            <a:r>
              <a:rPr lang="en-US" sz="1600" dirty="0">
                <a:solidFill>
                  <a:srgbClr val="FF0000"/>
                </a:solidFill>
                <a:latin typeface="Monaco" pitchFamily="2" charset="77"/>
              </a:rPr>
              <a:t>statements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 }</a:t>
            </a:r>
          </a:p>
          <a:p>
            <a:pPr marL="0" indent="0">
              <a:buNone/>
            </a:pPr>
            <a:r>
              <a:rPr lang="en-US" sz="1600" dirty="0">
                <a:latin typeface="Monaco" pitchFamily="2" charset="77"/>
              </a:rPr>
              <a:t> 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for (</a:t>
            </a:r>
            <a:r>
              <a:rPr lang="en-US" sz="1600" dirty="0" err="1">
                <a:solidFill>
                  <a:srgbClr val="7030A0"/>
                </a:solidFill>
                <a:latin typeface="Monaco" pitchFamily="2" charset="77"/>
              </a:rPr>
              <a:t>SomeType</a:t>
            </a: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 element : collection) {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	statements</a:t>
            </a:r>
          </a:p>
          <a:p>
            <a:pPr marL="0" indent="0">
              <a:buNone/>
            </a:pPr>
            <a:r>
              <a:rPr lang="en-US" sz="1600" dirty="0">
                <a:solidFill>
                  <a:srgbClr val="7030A0"/>
                </a:solidFill>
                <a:latin typeface="Monaco" pitchFamily="2" charset="77"/>
              </a:rPr>
              <a:t> }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 while loop</a:t>
            </a:r>
          </a:p>
          <a:p>
            <a:pPr marL="0" indent="0">
              <a:buNone/>
            </a:pPr>
            <a:r>
              <a:rPr lang="en-US" sz="1700" dirty="0">
                <a:latin typeface="Monaco" pitchFamily="2" charset="77"/>
              </a:rPr>
              <a:t> </a:t>
            </a:r>
            <a:r>
              <a:rPr lang="en-US" sz="1700" dirty="0">
                <a:solidFill>
                  <a:srgbClr val="7030A0"/>
                </a:solidFill>
                <a:latin typeface="Monaco" pitchFamily="2" charset="77"/>
              </a:rPr>
              <a:t>while (</a:t>
            </a:r>
            <a:r>
              <a:rPr lang="en-US" sz="1700" dirty="0" err="1">
                <a:solidFill>
                  <a:srgbClr val="7030A0"/>
                </a:solidFill>
                <a:latin typeface="Monaco" pitchFamily="2" charset="77"/>
              </a:rPr>
              <a:t>boolean</a:t>
            </a:r>
            <a:r>
              <a:rPr lang="en-US" sz="1700" dirty="0">
                <a:solidFill>
                  <a:srgbClr val="7030A0"/>
                </a:solidFill>
                <a:latin typeface="Monaco" pitchFamily="2" charset="77"/>
              </a:rPr>
              <a:t> test) {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7030A0"/>
                </a:solidFill>
                <a:latin typeface="Monaco" pitchFamily="2" charset="77"/>
              </a:rPr>
              <a:t>	statements</a:t>
            </a:r>
          </a:p>
          <a:p>
            <a:pPr marL="0" indent="0">
              <a:buNone/>
            </a:pPr>
            <a:r>
              <a:rPr lang="en-US" sz="1700" dirty="0">
                <a:solidFill>
                  <a:srgbClr val="7030A0"/>
                </a:solidFill>
                <a:latin typeface="Monaco" pitchFamily="2" charset="77"/>
              </a:rPr>
              <a:t> }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551EBC-AB5C-2048-9381-568BE3738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0486" y="2151843"/>
            <a:ext cx="3961506" cy="10287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32C7FE-04A2-F54C-9A1E-4FE2FF553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87090" y="3363171"/>
            <a:ext cx="6896278" cy="153085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DE957BF-BFAF-834D-A27B-5A1AEC46B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3074" y="5076591"/>
            <a:ext cx="3640945" cy="1456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472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2601</TotalTime>
  <Words>653</Words>
  <Application>Microsoft Macintosh PowerPoint</Application>
  <PresentationFormat>Widescreen</PresentationFormat>
  <Paragraphs>238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Arial</vt:lpstr>
      <vt:lpstr>Calibri</vt:lpstr>
      <vt:lpstr>Calibri Light</vt:lpstr>
      <vt:lpstr>Cambria Math</vt:lpstr>
      <vt:lpstr>Marion</vt:lpstr>
      <vt:lpstr>Menlo</vt:lpstr>
      <vt:lpstr>Monaco</vt:lpstr>
      <vt:lpstr>Office Theme</vt:lpstr>
      <vt:lpstr>Chapter2. Intro Java Language Features</vt:lpstr>
      <vt:lpstr>Resources</vt:lpstr>
      <vt:lpstr>Packages and Classes</vt:lpstr>
      <vt:lpstr>Types and Identifiers</vt:lpstr>
      <vt:lpstr>Types and Identifiers(Cont.)</vt:lpstr>
      <vt:lpstr>Operators</vt:lpstr>
      <vt:lpstr>Operators(Cont.)</vt:lpstr>
      <vt:lpstr>Control Flow</vt:lpstr>
      <vt:lpstr>Control Flow(Cont.)</vt:lpstr>
      <vt:lpstr>Exceptions</vt:lpstr>
      <vt:lpstr>In/Out (I/O)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48</cp:revision>
  <dcterms:created xsi:type="dcterms:W3CDTF">2021-10-23T03:13:19Z</dcterms:created>
  <dcterms:modified xsi:type="dcterms:W3CDTF">2021-12-05T07:21:00Z</dcterms:modified>
</cp:coreProperties>
</file>

<file path=docProps/thumbnail.jpeg>
</file>